
<file path=[Content_Types].xml><?xml version="1.0" encoding="utf-8"?>
<Types xmlns="http://schemas.openxmlformats.org/package/2006/content-types">
  <Default Extension="png" ContentType="image/png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88" r:id="rId2"/>
    <p:sldId id="285" r:id="rId3"/>
    <p:sldId id="287" r:id="rId4"/>
    <p:sldId id="289" r:id="rId5"/>
    <p:sldId id="290" r:id="rId6"/>
    <p:sldId id="291" r:id="rId7"/>
    <p:sldId id="292" r:id="rId8"/>
    <p:sldId id="293" r:id="rId9"/>
    <p:sldId id="294" r:id="rId10"/>
    <p:sldId id="296" r:id="rId11"/>
    <p:sldId id="295" r:id="rId12"/>
    <p:sldId id="297" r:id="rId13"/>
    <p:sldId id="298" r:id="rId14"/>
    <p:sldId id="299" r:id="rId15"/>
    <p:sldId id="300" r:id="rId16"/>
    <p:sldId id="262" r:id="rId17"/>
    <p:sldId id="264" r:id="rId18"/>
    <p:sldId id="265" r:id="rId19"/>
    <p:sldId id="266" r:id="rId20"/>
    <p:sldId id="267" r:id="rId21"/>
    <p:sldId id="279" r:id="rId22"/>
    <p:sldId id="278" r:id="rId23"/>
    <p:sldId id="269" r:id="rId24"/>
    <p:sldId id="270" r:id="rId25"/>
    <p:sldId id="271" r:id="rId26"/>
    <p:sldId id="272" r:id="rId27"/>
    <p:sldId id="274" r:id="rId28"/>
    <p:sldId id="281" r:id="rId29"/>
    <p:sldId id="283" r:id="rId30"/>
    <p:sldId id="275" r:id="rId31"/>
    <p:sldId id="276" r:id="rId32"/>
    <p:sldId id="273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97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59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3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8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33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80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39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03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35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08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94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FCDB2-3DD0-4450-A2B7-FEFAD89AE55D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0FE55-66B5-42BE-B1C9-AE25FE360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34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f-id.ru/documents/ROI_liflet.zip" TargetMode="External"/><Relationship Id="rId2" Type="http://schemas.openxmlformats.org/officeDocument/2006/relationships/hyperlink" Target="http://f-id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i.ru/" TargetMode="External"/><Relationship Id="rId5" Type="http://schemas.openxmlformats.org/officeDocument/2006/relationships/hyperlink" Target="http://www.gosuslugi.ru/" TargetMode="External"/><Relationship Id="rId4" Type="http://schemas.openxmlformats.org/officeDocument/2006/relationships/hyperlink" Target="http://f-id.ru/ROI_ERG.zip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i.r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f-id.ru/documents/ROI_liflet.zip" TargetMode="External"/><Relationship Id="rId2" Type="http://schemas.openxmlformats.org/officeDocument/2006/relationships/hyperlink" Target="http://www.f-id.ru/images/roi_banners.zi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oleObject" Target="../embeddings/_____Microsoft_Excel_97-20031.xls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7550656" cy="151216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реализации Указа Президента РФ от 04.03.2013 №183 «О рассмотрении 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общественных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инициатив, направленных </a:t>
            </a:r>
            <a:r>
              <a: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гражданами Российской Федерации с использованием интернет-ресурса «Российская общественная инициатива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Лого Миннац Р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26523"/>
            <a:ext cx="55626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E:\ахтунг\Ма\халтура\общественная инициатива\LOG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309" y="5373216"/>
            <a:ext cx="19716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161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24744"/>
            <a:ext cx="7498080" cy="48006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Постановление Правительства Республики Хакасия от 31.07.2013 № 438 «О мерах по реализации Указа Президента Российской Федерации от 04.03.2013 № 183 «О рассмотрении общественных инициатив, направленных гражданами Российской Федерации с использованием интернет-ресурса «Российская общественная инициатива</a:t>
            </a:r>
            <a:r>
              <a:rPr lang="ru-RU" dirty="0" smtClean="0"/>
              <a:t>»;</a:t>
            </a:r>
          </a:p>
          <a:p>
            <a:endParaRPr lang="ru-RU" dirty="0"/>
          </a:p>
          <a:p>
            <a:r>
              <a:rPr lang="ru-RU" dirty="0" smtClean="0"/>
              <a:t>Постановлением </a:t>
            </a:r>
            <a:r>
              <a:rPr lang="ru-RU" dirty="0"/>
              <a:t>Президиума Правительства Республики Хакасия от 30.08.2013 г. № 89-п утверждён состав экспертной рабочей группы Республики Хакасия по проведению экспертизы общественных инициатив;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63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6152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 smtClean="0"/>
              <a:t>Ответственный </a:t>
            </a:r>
            <a:r>
              <a:rPr lang="ru-RU" dirty="0"/>
              <a:t>за реализацию в </a:t>
            </a:r>
            <a:r>
              <a:rPr lang="ru-RU" dirty="0" smtClean="0"/>
              <a:t>Хакасии </a:t>
            </a:r>
            <a:r>
              <a:rPr lang="ru-RU" dirty="0"/>
              <a:t>Указа </a:t>
            </a:r>
            <a:r>
              <a:rPr lang="ru-RU" dirty="0" smtClean="0"/>
              <a:t>Президента РФ </a:t>
            </a:r>
            <a:r>
              <a:rPr lang="ru-RU" dirty="0"/>
              <a:t>и взаимодействие с </a:t>
            </a:r>
            <a:r>
              <a:rPr lang="ru-RU" dirty="0" smtClean="0"/>
              <a:t>ОМС </a:t>
            </a:r>
            <a:r>
              <a:rPr lang="ru-RU" dirty="0"/>
              <a:t>республики в вопросах его </a:t>
            </a:r>
            <a:r>
              <a:rPr lang="ru-RU" dirty="0" smtClean="0"/>
              <a:t>реализации - Заместитель </a:t>
            </a:r>
            <a:r>
              <a:rPr lang="ru-RU" dirty="0"/>
              <a:t>Главы </a:t>
            </a:r>
            <a:r>
              <a:rPr lang="ru-RU" dirty="0" smtClean="0"/>
              <a:t>РХ </a:t>
            </a:r>
            <a:r>
              <a:rPr lang="ru-RU" dirty="0"/>
              <a:t>– </a:t>
            </a:r>
            <a:r>
              <a:rPr lang="ru-RU" dirty="0" smtClean="0"/>
              <a:t>Председатель </a:t>
            </a:r>
            <a:r>
              <a:rPr lang="ru-RU" dirty="0"/>
              <a:t>Правительства </a:t>
            </a:r>
            <a:r>
              <a:rPr lang="ru-RU" dirty="0" smtClean="0"/>
              <a:t>РХ </a:t>
            </a:r>
            <a:r>
              <a:rPr lang="ru-RU" b="1" dirty="0"/>
              <a:t>Владимир Александрович </a:t>
            </a:r>
            <a:r>
              <a:rPr lang="ru-RU" b="1" dirty="0" smtClean="0"/>
              <a:t>Крафт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b="1" dirty="0" smtClean="0"/>
              <a:t>председатель </a:t>
            </a:r>
            <a:r>
              <a:rPr lang="ru-RU" b="1" dirty="0"/>
              <a:t>Экспертной рабочей </a:t>
            </a:r>
            <a:r>
              <a:rPr lang="ru-RU" b="1" dirty="0" smtClean="0"/>
              <a:t>группы РХ)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51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b="1" dirty="0"/>
              <a:t>Министерство национальной и территориальной политики Республики Хакасия -</a:t>
            </a:r>
            <a:r>
              <a:rPr lang="ru-RU" dirty="0"/>
              <a:t> исполнительный орган государственной власти Республики Хакасия, уполномоченный  в сфере организации рассмотрения и реализации общественных инициатив регионального уровня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49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852936"/>
            <a:ext cx="7776864" cy="1152128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chemeClr val="tx1"/>
                </a:solidFill>
                <a:effectLst/>
              </a:rPr>
              <a:t>Соглашение между Правительством Республики Хакасия и «Фондом информационной демократии»</a:t>
            </a:r>
            <a:r>
              <a:rPr lang="ru-RU" sz="2800" dirty="0">
                <a:solidFill>
                  <a:schemeClr val="tx1"/>
                </a:solidFill>
                <a:effectLst/>
              </a:rPr>
              <a:t> о взаимодействии при обеспечении рассмотрения общественных инициатив, направленных гражданами Российской Федерации с использованием интернет-ресурса «Российская общественная инициатива».</a:t>
            </a:r>
          </a:p>
        </p:txBody>
      </p:sp>
    </p:spTree>
    <p:extLst>
      <p:ext uri="{BB962C8B-B14F-4D97-AF65-F5344CB8AC3E}">
        <p14:creationId xmlns:p14="http://schemas.microsoft.com/office/powerpoint/2010/main" val="215780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Задачи в рамках Соглашения</a:t>
            </a: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971600" y="1412776"/>
            <a:ext cx="7674056" cy="4800600"/>
          </a:xfrm>
        </p:spPr>
        <p:txBody>
          <a:bodyPr>
            <a:normAutofit fontScale="92500"/>
          </a:bodyPr>
          <a:lstStyle/>
          <a:p>
            <a:r>
              <a:rPr lang="ru-RU" dirty="0"/>
              <a:t>О</a:t>
            </a:r>
            <a:r>
              <a:rPr lang="ru-RU" dirty="0" smtClean="0"/>
              <a:t>беспечение </a:t>
            </a:r>
            <a:r>
              <a:rPr lang="ru-RU" dirty="0"/>
              <a:t>координации деятельности исполнительных органов государственной власти </a:t>
            </a:r>
            <a:r>
              <a:rPr lang="ru-RU" dirty="0" smtClean="0"/>
              <a:t>РХ, </a:t>
            </a:r>
            <a:r>
              <a:rPr lang="ru-RU" dirty="0"/>
              <a:t>а также органов местного самоуправления, расположенных в границах территории Республики Хакасия в рамках Указа Президента</a:t>
            </a:r>
            <a:r>
              <a:rPr lang="ru-RU" dirty="0" smtClean="0"/>
              <a:t>;</a:t>
            </a:r>
          </a:p>
          <a:p>
            <a:r>
              <a:rPr lang="ru-RU" dirty="0"/>
              <a:t>Проведение организационных мероприятий по обеспечению возможности граждан  к центрам (другим формам) общественного доступа в МО РХ;</a:t>
            </a:r>
          </a:p>
          <a:p>
            <a:endParaRPr lang="ru-RU" dirty="0"/>
          </a:p>
          <a:p>
            <a:pPr marL="82296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290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Задачи в </a:t>
            </a:r>
            <a:r>
              <a:rPr lang="ru-RU" dirty="0">
                <a:solidFill>
                  <a:srgbClr val="C00000"/>
                </a:solidFill>
              </a:rPr>
              <a:t>р</a:t>
            </a:r>
            <a:r>
              <a:rPr lang="ru-RU" dirty="0" smtClean="0">
                <a:solidFill>
                  <a:srgbClr val="C00000"/>
                </a:solidFill>
              </a:rPr>
              <a:t>амках Соглашения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Координация </a:t>
            </a:r>
            <a:r>
              <a:rPr lang="ru-RU" dirty="0"/>
              <a:t>работы Экспертных </a:t>
            </a:r>
            <a:r>
              <a:rPr lang="ru-RU" dirty="0" smtClean="0"/>
              <a:t>рабочих групп  </a:t>
            </a:r>
            <a:r>
              <a:rPr lang="ru-RU" dirty="0"/>
              <a:t>по проведению экспертизы общественных инициатив регионального и муниципального уровней;</a:t>
            </a:r>
          </a:p>
          <a:p>
            <a:r>
              <a:rPr lang="ru-RU" dirty="0"/>
              <a:t>Сбор и передача в Фонд информационной демократии сведений об уполномоченных сотрудниках ЭРГ регионального и муниципального </a:t>
            </a:r>
            <a:r>
              <a:rPr lang="ru-RU" dirty="0" smtClean="0"/>
              <a:t>уровней;</a:t>
            </a:r>
          </a:p>
          <a:p>
            <a:r>
              <a:rPr lang="ru-RU" dirty="0"/>
              <a:t>Информационное сопровождение  реализации Указа Президента </a:t>
            </a:r>
            <a:r>
              <a:rPr lang="ru-RU" dirty="0" smtClean="0"/>
              <a:t>РФ.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156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spc="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Задачи регионов</a:t>
            </a:r>
            <a:br>
              <a:rPr lang="ru-RU" cap="all" spc="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sz="3600" cap="all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Организация работы в личном кабинете </a:t>
            </a:r>
            <a:r>
              <a:rPr lang="en-US" sz="3600" cap="all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www.roi.ru</a:t>
            </a:r>
            <a:endParaRPr lang="ru-RU" sz="3600" cap="all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sz="3600" cap="all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cap="all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Назначение в каждой ЭРГ регионального и муниципального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уровней </a:t>
            </a:r>
            <a:r>
              <a:rPr lang="ru-RU" dirty="0">
                <a:latin typeface="Arial" pitchFamily="34" charset="0"/>
                <a:cs typeface="Arial" pitchFamily="34" charset="0"/>
              </a:rPr>
              <a:t>уполномоченного сотрудника по работе в личном кабинете на www.roi.ru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Сбор и передача в Фонд информационной демократии сведений об уполномоченных сотрудниках ЭРГ регионального и муниципального уровней (Ф.И.О., регион/муниципалитет, должность, телефон,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эл.почта</a:t>
            </a:r>
            <a:r>
              <a:rPr lang="ru-RU" dirty="0">
                <a:latin typeface="Arial" pitchFamily="34" charset="0"/>
                <a:cs typeface="Arial" pitchFamily="34" charset="0"/>
              </a:rPr>
              <a:t>, СНИЛС)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Руководство уполномоченного сотрудника ЭРГ можно скачать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dirty="0">
                <a:latin typeface="Arial" pitchFamily="34" charset="0"/>
                <a:cs typeface="Arial" pitchFamily="34" charset="0"/>
                <a:hlinkClick r:id="rId2"/>
              </a:rPr>
              <a:t>http://f-id.ru/</a:t>
            </a:r>
            <a:r>
              <a:rPr lang="en-US" dirty="0">
                <a:latin typeface="Arial" pitchFamily="34" charset="0"/>
                <a:cs typeface="Arial" pitchFamily="34" charset="0"/>
                <a:hlinkClick r:id="rId3"/>
              </a:rPr>
              <a:t>documents/</a:t>
            </a:r>
            <a:r>
              <a:rPr lang="ru-RU" dirty="0">
                <a:latin typeface="Arial" pitchFamily="34" charset="0"/>
                <a:cs typeface="Arial" pitchFamily="34" charset="0"/>
                <a:hlinkClick r:id="rId4"/>
              </a:rPr>
              <a:t>ROI_ERG.</a:t>
            </a:r>
            <a:r>
              <a:rPr lang="en-US" dirty="0">
                <a:latin typeface="Arial" pitchFamily="34" charset="0"/>
                <a:cs typeface="Arial" pitchFamily="34" charset="0"/>
                <a:hlinkClick r:id="rId4"/>
              </a:rPr>
              <a:t>zip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Регистрация уполномоченных сотрудников ЭРГ на Едином портале государственных услуг </a:t>
            </a:r>
            <a:r>
              <a:rPr lang="en-US" dirty="0">
                <a:latin typeface="Arial" pitchFamily="34" charset="0"/>
                <a:cs typeface="Arial" pitchFamily="34" charset="0"/>
                <a:hlinkClick r:id="rId5"/>
              </a:rPr>
              <a:t>www.gosuslugi.ru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Первоначальная авторизация уполномоченных сотрудников ЭРГ на </a:t>
            </a:r>
            <a:r>
              <a:rPr lang="en-US" dirty="0">
                <a:latin typeface="Arial" pitchFamily="34" charset="0"/>
                <a:cs typeface="Arial" pitchFamily="34" charset="0"/>
                <a:hlinkClick r:id="rId6"/>
              </a:rPr>
              <a:t>www.roi.ru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5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spc="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Задачи регионов</a:t>
            </a:r>
            <a:br>
              <a:rPr lang="ru-RU" cap="all" spc="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Рассмотрение поступивших инициатив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Мониторинг уполномоченным сотрудником в личном кабинете инициатив, набравших необходимое количество голосов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Выгрузка сведений об инициативах из личного кабинета и их передача членам ЭРГ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Размещение в личном кабинете решений ЭРГ для последующей публикации на </a:t>
            </a:r>
            <a:r>
              <a:rPr lang="en-US" dirty="0">
                <a:latin typeface="Arial" pitchFamily="34" charset="0"/>
                <a:cs typeface="Arial" pitchFamily="34" charset="0"/>
                <a:hlinkClick r:id="rId2"/>
              </a:rPr>
              <a:t>www.roi.ru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856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spc="1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Задачи регионов</a:t>
            </a:r>
            <a:br>
              <a:rPr lang="ru-RU" cap="all" spc="1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Популяризация российской общественной инициативы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Постоянный мониторинг инициатив, досрочная реализация наиболее перспективных инициатив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Размещение баннеров РОИ на сайтах органов власти региона (можно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скачать на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http://www.f-id.ru/images/roi_banners.zip</a:t>
            </a:r>
            <a:r>
              <a:rPr lang="ru-RU" dirty="0">
                <a:latin typeface="Arial" pitchFamily="34" charset="0"/>
                <a:cs typeface="Arial" pitchFamily="34" charset="0"/>
              </a:rPr>
              <a:t>) 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Распространение буклета РОИ (макет буклета можно скачать на </a:t>
            </a:r>
            <a:r>
              <a:rPr lang="en-US" dirty="0">
                <a:latin typeface="Arial" pitchFamily="34" charset="0"/>
                <a:cs typeface="Arial" pitchFamily="34" charset="0"/>
                <a:hlinkClick r:id="rId3"/>
              </a:rPr>
              <a:t>http://f-id.ru/documents/ROI_liflet.zip</a:t>
            </a:r>
            <a:r>
              <a:rPr lang="ru-RU" dirty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24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ПРАВИЛА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РАССМОТРЕНИЯ ОБЩЕСТВЕННЫХ ИНИЦИАТИВ,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НАПРАВЛЕННЫХ ГРАЖДАНАМИ </a:t>
            </a:r>
            <a:r>
              <a:rPr lang="ru-RU" sz="2800" b="1" dirty="0" smtClean="0">
                <a:solidFill>
                  <a:srgbClr val="C00000"/>
                </a:solidFill>
              </a:rPr>
              <a:t>РОССИЙСКОЙ ФЕДЕРАЦИИ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В </a:t>
            </a:r>
            <a:r>
              <a:rPr lang="ru-RU" sz="2800" b="1" dirty="0">
                <a:solidFill>
                  <a:srgbClr val="C00000"/>
                </a:solidFill>
              </a:rPr>
              <a:t>СУБЪЕКТЕ РФ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429000"/>
            <a:ext cx="8219256" cy="2697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Общественные инициативы (ОИ)</a:t>
            </a:r>
            <a:r>
              <a:rPr lang="ru-RU" dirty="0"/>
              <a:t>- предложения граждан РФ по вопросам социально-экономического развития страны, совершенствования государственного и муниципального управления, направленные с использованием интернет-ресурса "Российская общественная </a:t>
            </a:r>
            <a:r>
              <a:rPr lang="ru-RU" dirty="0" smtClean="0"/>
              <a:t>инициатива»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61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36912"/>
            <a:ext cx="8034096" cy="2304256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>
                <a:effectLst/>
              </a:rPr>
              <a:t>Указ Президента </a:t>
            </a:r>
            <a:r>
              <a:rPr lang="ru-RU" sz="3600" dirty="0" smtClean="0">
                <a:effectLst/>
              </a:rPr>
              <a:t>Российской Федерации </a:t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от </a:t>
            </a:r>
            <a:r>
              <a:rPr lang="ru-RU" sz="3600" dirty="0" smtClean="0">
                <a:effectLst/>
              </a:rPr>
              <a:t>4 </a:t>
            </a:r>
            <a:r>
              <a:rPr lang="ru-RU" sz="3600" dirty="0">
                <a:effectLst/>
              </a:rPr>
              <a:t>марта 2013 года № </a:t>
            </a:r>
            <a:r>
              <a:rPr lang="ru-RU" sz="3600" dirty="0" smtClean="0">
                <a:effectLst/>
              </a:rPr>
              <a:t>183 </a:t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«О </a:t>
            </a:r>
            <a:r>
              <a:rPr lang="ru-RU" sz="3600" dirty="0">
                <a:effectLst/>
              </a:rPr>
              <a:t>рассмотрении общественных </a:t>
            </a:r>
            <a:r>
              <a:rPr lang="ru-RU" sz="3600" dirty="0" smtClean="0">
                <a:effectLst/>
              </a:rPr>
              <a:t>инициатив, направленных </a:t>
            </a:r>
            <a:r>
              <a:rPr lang="ru-RU" sz="3600" dirty="0">
                <a:effectLst/>
              </a:rPr>
              <a:t>гражданами </a:t>
            </a:r>
            <a:r>
              <a:rPr lang="ru-RU" sz="3600" dirty="0" smtClean="0">
                <a:effectLst/>
              </a:rPr>
              <a:t>Российской Федерации </a:t>
            </a:r>
            <a:r>
              <a:rPr lang="ru-RU" sz="3600" dirty="0">
                <a:effectLst/>
              </a:rPr>
              <a:t>с использованием </a:t>
            </a:r>
            <a:r>
              <a:rPr lang="ru-RU" sz="3600" dirty="0" smtClean="0">
                <a:effectLst/>
              </a:rPr>
              <a:t>интернет-ресурса</a:t>
            </a:r>
            <a:r>
              <a:rPr lang="ru-RU" sz="3600" dirty="0">
                <a:effectLst/>
              </a:rPr>
              <a:t> </a:t>
            </a:r>
            <a:r>
              <a:rPr lang="ru-RU" sz="3600" dirty="0" smtClean="0">
                <a:effectLst/>
              </a:rPr>
              <a:t>«Российская </a:t>
            </a:r>
            <a:r>
              <a:rPr lang="ru-RU" sz="3600" dirty="0">
                <a:effectLst/>
              </a:rPr>
              <a:t>общественная инициатива»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532440" cy="4525963"/>
          </a:xfrm>
        </p:spPr>
        <p:txBody>
          <a:bodyPr>
            <a:norm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Быть гражданином России старше 18 лет;</a:t>
            </a:r>
          </a:p>
          <a:p>
            <a:r>
              <a:rPr lang="ru-RU" sz="2800" dirty="0" smtClean="0"/>
              <a:t>Иметь доступ к компьютеру, подключенному к Интернет;</a:t>
            </a:r>
          </a:p>
          <a:p>
            <a:r>
              <a:rPr lang="ru-RU" sz="2800" dirty="0" smtClean="0"/>
              <a:t>Быть зарегистрированным </a:t>
            </a:r>
            <a:r>
              <a:rPr lang="ru-RU" sz="2800" dirty="0"/>
              <a:t>в федеральной государственной информационной системе "Единая система идентификации и аутентификации» (ЕСИА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620688"/>
            <a:ext cx="77768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Чтобы подать общественную инициативу необходимо :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91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Интернет –ресурс «РОИ» позволяет: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Подать свою инициативу;</a:t>
            </a:r>
          </a:p>
          <a:p>
            <a:r>
              <a:rPr lang="ru-RU" dirty="0" smtClean="0"/>
              <a:t>Ознакомиться с размещенными инициативами;</a:t>
            </a:r>
          </a:p>
          <a:p>
            <a:r>
              <a:rPr lang="ru-RU" dirty="0" smtClean="0"/>
              <a:t>Проголосовать «за» или «против» размещенных инициатив ;</a:t>
            </a:r>
          </a:p>
          <a:p>
            <a:r>
              <a:rPr lang="ru-RU" dirty="0" smtClean="0"/>
              <a:t>Получить информацию о ходе и результатах реализации общественной инициативы.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0529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42416"/>
            <a:ext cx="8856984" cy="5256363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При подаче инициативы на портале «Российская общественная инициатива»  гражданин РФ проверяет  с помощью поискового механизма нет ли инициатив, схожих с той, которую собирается подать; </a:t>
            </a:r>
          </a:p>
          <a:p>
            <a:r>
              <a:rPr lang="ru-RU" sz="2800" b="1" dirty="0" smtClean="0">
                <a:solidFill>
                  <a:prstClr val="black"/>
                </a:solidFill>
              </a:rPr>
              <a:t>Гражданин</a:t>
            </a:r>
            <a:r>
              <a:rPr lang="ru-RU" sz="2800" b="1" dirty="0">
                <a:solidFill>
                  <a:prstClr val="black"/>
                </a:solidFill>
              </a:rPr>
              <a:t>, направивший общественную инициативу, указывает, на каком уровне (</a:t>
            </a:r>
            <a:r>
              <a:rPr lang="ru-RU" sz="2800" b="1" dirty="0">
                <a:solidFill>
                  <a:srgbClr val="C00000"/>
                </a:solidFill>
              </a:rPr>
              <a:t>федеральном, региональном или муниципальном</a:t>
            </a:r>
            <a:r>
              <a:rPr lang="ru-RU" sz="2800" b="1" dirty="0">
                <a:solidFill>
                  <a:prstClr val="black"/>
                </a:solidFill>
              </a:rPr>
              <a:t>), по его мнению, должна быть реализована данная инициатива.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91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132857"/>
            <a:ext cx="8229600" cy="338437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До размещения на интернет-ресурсе </a:t>
            </a:r>
            <a:r>
              <a:rPr lang="ru-RU" b="1" dirty="0">
                <a:solidFill>
                  <a:srgbClr val="C00000"/>
                </a:solidFill>
              </a:rPr>
              <a:t>общественная инициатива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проходит предварительную </a:t>
            </a:r>
            <a:r>
              <a:rPr lang="ru-RU" b="1" dirty="0">
                <a:solidFill>
                  <a:srgbClr val="C00000"/>
                </a:solidFill>
              </a:rPr>
              <a:t>юридическую </a:t>
            </a:r>
            <a:r>
              <a:rPr lang="ru-RU" b="1" dirty="0" smtClean="0">
                <a:solidFill>
                  <a:srgbClr val="C00000"/>
                </a:solidFill>
              </a:rPr>
              <a:t>экспертизу</a:t>
            </a:r>
            <a:r>
              <a:rPr lang="ru-RU" b="1" dirty="0" smtClean="0"/>
              <a:t> </a:t>
            </a:r>
            <a:r>
              <a:rPr lang="ru-RU" dirty="0"/>
              <a:t>не</a:t>
            </a:r>
            <a:r>
              <a:rPr lang="ru-RU" b="1" dirty="0"/>
              <a:t> </a:t>
            </a:r>
            <a:r>
              <a:rPr lang="ru-RU" dirty="0"/>
              <a:t>превышающую </a:t>
            </a:r>
            <a:r>
              <a:rPr lang="ru-RU" b="1" dirty="0">
                <a:solidFill>
                  <a:srgbClr val="C00000"/>
                </a:solidFill>
              </a:rPr>
              <a:t>2 месяца</a:t>
            </a:r>
          </a:p>
        </p:txBody>
      </p:sp>
    </p:spTree>
    <p:extLst>
      <p:ext uri="{BB962C8B-B14F-4D97-AF65-F5344CB8AC3E}">
        <p14:creationId xmlns:p14="http://schemas.microsoft.com/office/powerpoint/2010/main" val="270949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7920880" cy="334096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Функции по проведению предварительной  экспертизы, принятию решения о размещении  </a:t>
            </a:r>
            <a:r>
              <a:rPr lang="ru-RU" b="1" dirty="0" smtClean="0"/>
              <a:t>Общественной инициативы </a:t>
            </a:r>
            <a:r>
              <a:rPr lang="ru-RU" b="1" dirty="0"/>
              <a:t>возложены на </a:t>
            </a:r>
            <a:r>
              <a:rPr lang="ru-RU" b="1" dirty="0" smtClean="0"/>
              <a:t>некоммерческую организацию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«</a:t>
            </a:r>
            <a:r>
              <a:rPr lang="ru-RU" b="1" dirty="0">
                <a:solidFill>
                  <a:srgbClr val="C00000"/>
                </a:solidFill>
              </a:rPr>
              <a:t>Фонд информационной демократии»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4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Проверку на отсутствие нецензурных либо оскорбительных выражений, угроз жизни или здоровью граждан, призывов к осуществлению экстремистской деятельности;</a:t>
            </a:r>
          </a:p>
          <a:p>
            <a:r>
              <a:rPr lang="ru-RU" sz="2800" dirty="0" smtClean="0"/>
              <a:t>Проверку на соответствие Конституции РФ;</a:t>
            </a:r>
          </a:p>
          <a:p>
            <a:r>
              <a:rPr lang="ru-RU" sz="2800" dirty="0" smtClean="0"/>
              <a:t>Проверку на наличие описания проблемы, вариантов решения и обоснованность проблемы.</a:t>
            </a:r>
            <a:endParaRPr 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620688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Предварительная экспертиза предусматривает: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1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По результатам предварительной экспертизы </a:t>
            </a:r>
            <a:r>
              <a:rPr lang="ru-RU" sz="3200" b="1" dirty="0" smtClean="0">
                <a:solidFill>
                  <a:srgbClr val="C00000"/>
                </a:solidFill>
              </a:rPr>
              <a:t>«Фонд информационной демократии»</a:t>
            </a: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>
                <a:solidFill>
                  <a:srgbClr val="FF0000"/>
                </a:solidFill>
              </a:rPr>
              <a:t>принимает решение:</a:t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/>
          <a:lstStyle/>
          <a:p>
            <a:r>
              <a:rPr lang="ru-RU" dirty="0"/>
              <a:t>а) о размещении общественной инициативы на интернет-ресурсе (в разделе для голосования) и начале процедуры голосования;</a:t>
            </a:r>
          </a:p>
          <a:p>
            <a:r>
              <a:rPr lang="ru-RU" dirty="0"/>
              <a:t>б) об отказе в размещении общественной инициативы на интернет-ресурсе;</a:t>
            </a:r>
          </a:p>
          <a:p>
            <a:r>
              <a:rPr lang="ru-RU" dirty="0"/>
              <a:t>в) об изменении уровня реализации общественной инициативы.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9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При положительном решении  общественная инициатива выставляется на голосование на интернет – ресурсе,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которая в течение </a:t>
            </a:r>
            <a:r>
              <a:rPr lang="ru-RU" sz="2400" dirty="0" smtClean="0">
                <a:solidFill>
                  <a:srgbClr val="C00000"/>
                </a:solidFill>
              </a:rPr>
              <a:t>одного года </a:t>
            </a:r>
            <a:r>
              <a:rPr lang="ru-RU" sz="2400" dirty="0" smtClean="0"/>
              <a:t>после ее размещения считается поддержанной при получении: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а) не менее 100 тыс. голосов граждан - в поддержку инициативы федерального уровня;</a:t>
            </a:r>
          </a:p>
          <a:p>
            <a:r>
              <a:rPr lang="ru-RU" dirty="0" smtClean="0"/>
              <a:t>б) не менее 5 % голосов граждан, постоянно проживающих на территории соответствующего субъекта РФ - в поддержку инициативы регионального уровня;</a:t>
            </a:r>
          </a:p>
          <a:p>
            <a:r>
              <a:rPr lang="ru-RU" dirty="0" smtClean="0"/>
              <a:t>в) не менее 5 % голосов граждан, постоянно проживающих на территории соответствующего МО, - в поддержку инициативы муниципального уровня.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9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Необходимое количество голосов жителей Хакасии для реализации  общественной инициативы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88376"/>
              </p:ext>
            </p:extLst>
          </p:nvPr>
        </p:nvGraphicFramePr>
        <p:xfrm>
          <a:off x="539552" y="1988840"/>
          <a:ext cx="7848872" cy="3810969"/>
        </p:xfrm>
        <a:graphic>
          <a:graphicData uri="http://schemas.openxmlformats.org/drawingml/2006/table">
            <a:tbl>
              <a:tblPr/>
              <a:tblGrid>
                <a:gridCol w="2302390"/>
                <a:gridCol w="2017825"/>
                <a:gridCol w="3528657"/>
              </a:tblGrid>
              <a:tr h="12241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Муниципальное образование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Численность населения на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01.01.2013г. (чел.)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5%-й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барьер голосов жителей  (чел.)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9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Республика Хакасия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533 025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26 651,3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Абакан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169 760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8 488,0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Абаза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16 491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824,6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Саяногорск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62 277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3 113,9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Сорск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11 706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585,3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Черногорск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75 099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3 755,0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91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Необходимое количество голосов жителей Хакасии для реализации </a:t>
            </a:r>
            <a:r>
              <a:rPr lang="ru-RU" sz="2800" dirty="0" smtClean="0">
                <a:solidFill>
                  <a:srgbClr val="C00000"/>
                </a:solidFill>
              </a:rPr>
              <a:t>общественной инициативы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578196"/>
              </p:ext>
            </p:extLst>
          </p:nvPr>
        </p:nvGraphicFramePr>
        <p:xfrm>
          <a:off x="827584" y="1988840"/>
          <a:ext cx="7488832" cy="4628199"/>
        </p:xfrm>
        <a:graphic>
          <a:graphicData uri="http://schemas.openxmlformats.org/drawingml/2006/table">
            <a:tbl>
              <a:tblPr/>
              <a:tblGrid>
                <a:gridCol w="2302390"/>
                <a:gridCol w="2017824"/>
                <a:gridCol w="3168618"/>
              </a:tblGrid>
              <a:tr h="99094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Муниципальное образование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Численность населения на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01.01.2013г. (чел.)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5%-й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барьер голосов жителей  (чел.)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Алтайский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28 805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1 440,3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Аскизский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40 013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2 000,7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Бейский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19 219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961,0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Боградский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15 362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768,1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Орджоникидзевский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12 301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615,1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Таштыпский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16 200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810,0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Усть-Абаканский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40 601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2030,1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Ширинский район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28 191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1409,6</a:t>
                      </a:r>
                    </a:p>
                  </a:txBody>
                  <a:tcPr marL="7242" marR="7242" marT="72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34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9333776" cy="1728192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effectLst/>
              </a:rPr>
              <a:t>«</a:t>
            </a:r>
            <a:r>
              <a:rPr lang="ru-RU" sz="3200" b="1" dirty="0">
                <a:effectLst/>
              </a:rPr>
              <a:t>Российская</a:t>
            </a:r>
            <a:r>
              <a:rPr lang="ru-RU" sz="3200" dirty="0">
                <a:effectLst/>
              </a:rPr>
              <a:t> </a:t>
            </a:r>
            <a:r>
              <a:rPr lang="ru-RU" sz="3200" b="1" dirty="0">
                <a:effectLst/>
              </a:rPr>
              <a:t>общественная</a:t>
            </a:r>
            <a:r>
              <a:rPr lang="ru-RU" sz="3200" dirty="0">
                <a:effectLst/>
              </a:rPr>
              <a:t> </a:t>
            </a:r>
            <a:r>
              <a:rPr lang="ru-RU" sz="3200" b="1" dirty="0">
                <a:effectLst/>
              </a:rPr>
              <a:t>инициатива</a:t>
            </a:r>
            <a:r>
              <a:rPr lang="ru-RU" sz="3200" dirty="0" smtClean="0">
                <a:effectLst/>
              </a:rPr>
              <a:t>» </a:t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>(</a:t>
            </a:r>
            <a:r>
              <a:rPr lang="ru-RU" sz="3200" dirty="0">
                <a:effectLst/>
              </a:rPr>
              <a:t>РОИ)  – </a:t>
            </a:r>
            <a:r>
              <a:rPr lang="ru-RU" sz="3200" dirty="0" smtClean="0">
                <a:effectLst/>
              </a:rPr>
              <a:t>интернет-ресурс </a:t>
            </a:r>
            <a:r>
              <a:rPr lang="ru-RU" sz="3200" dirty="0">
                <a:effectLst/>
              </a:rPr>
              <a:t>для размещения </a:t>
            </a:r>
            <a:r>
              <a:rPr lang="ru-RU" sz="3200" b="1" dirty="0">
                <a:effectLst/>
              </a:rPr>
              <a:t>общественных</a:t>
            </a:r>
            <a:r>
              <a:rPr lang="ru-RU" sz="3200" dirty="0">
                <a:effectLst/>
              </a:rPr>
              <a:t> </a:t>
            </a:r>
            <a:r>
              <a:rPr lang="ru-RU" sz="3200" b="1" dirty="0">
                <a:effectLst/>
              </a:rPr>
              <a:t>инициатив</a:t>
            </a:r>
            <a:r>
              <a:rPr lang="ru-RU" sz="3200" dirty="0">
                <a:effectLst/>
              </a:rPr>
              <a:t> граждан </a:t>
            </a: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>Российской Федерации</a:t>
            </a:r>
            <a:endParaRPr lang="ru-RU" sz="3200" dirty="0"/>
          </a:p>
        </p:txBody>
      </p:sp>
      <p:pic>
        <p:nvPicPr>
          <p:cNvPr id="3" name="Picture 4" descr="E:\ахтунг\Ма\халтура\общественная инициатива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4664"/>
            <a:ext cx="2566152" cy="95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27368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По результатам </a:t>
            </a:r>
            <a:r>
              <a:rPr lang="ru-RU" sz="3200" dirty="0" err="1" smtClean="0">
                <a:solidFill>
                  <a:srgbClr val="FF0000"/>
                </a:solidFill>
              </a:rPr>
              <a:t>интернет-голосования</a:t>
            </a:r>
            <a:r>
              <a:rPr lang="ru-RU" sz="3200" dirty="0" smtClean="0">
                <a:solidFill>
                  <a:srgbClr val="FF0000"/>
                </a:solidFill>
              </a:rPr>
              <a:t>:</a:t>
            </a: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Общественная инициатива, получившая в ходе голосования необходимую поддержку, направляется в электронном виде в ЭРГ соответствующего уровня (федерального, регионального или муниципального) для проведения экспертизы и принятия решения о целесообразности разработки проекта соответствующего </a:t>
            </a:r>
            <a:r>
              <a:rPr lang="ru-RU" smtClean="0"/>
              <a:t>НПА  или </a:t>
            </a:r>
            <a:r>
              <a:rPr lang="ru-RU" dirty="0" smtClean="0"/>
              <a:t>об иных мерах по реализации данной инициативы.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9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Если </a:t>
            </a:r>
            <a:r>
              <a:rPr lang="ru-RU" b="1" dirty="0" err="1" smtClean="0"/>
              <a:t>Общественнная</a:t>
            </a:r>
            <a:r>
              <a:rPr lang="ru-RU" b="1" dirty="0" smtClean="0"/>
              <a:t> инициатива набрала необходимое количество </a:t>
            </a:r>
            <a:r>
              <a:rPr lang="ru-RU" b="1" dirty="0" smtClean="0"/>
              <a:t>голосов,</a:t>
            </a:r>
            <a:r>
              <a:rPr lang="ru-RU" dirty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она </a:t>
            </a:r>
            <a:r>
              <a:rPr lang="ru-RU" b="1" dirty="0" smtClean="0">
                <a:solidFill>
                  <a:srgbClr val="C00000"/>
                </a:solidFill>
              </a:rPr>
              <a:t>будет рассмотрена исполнительным органом государственной власти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9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78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08920"/>
            <a:ext cx="7498080" cy="1143000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effectLst/>
              </a:rPr>
              <a:t>Фонд развития информационной демократии и гражданского общества </a:t>
            </a:r>
            <a:r>
              <a:rPr lang="ru-RU" sz="3200" b="1" dirty="0">
                <a:effectLst/>
              </a:rPr>
              <a:t>«Фонд информационной демократии»-  </a:t>
            </a:r>
            <a:r>
              <a:rPr lang="ru-RU" sz="3200" dirty="0">
                <a:effectLst/>
              </a:rPr>
              <a:t>уполномоченная некоммерческая организация  по проведению предварительной экспертизы и принятию решения  о размещении общественной инициативы</a:t>
            </a:r>
            <a:endParaRPr lang="ru-RU" sz="3200" dirty="0"/>
          </a:p>
        </p:txBody>
      </p:sp>
      <p:pic>
        <p:nvPicPr>
          <p:cNvPr id="3" name="Picture 2" descr="E:\ахтунг\Ма\халтура\общественная инициатива\рисуночки\logo.pn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479161" y="62824"/>
            <a:ext cx="2548597" cy="989912"/>
          </a:xfrm>
          <a:prstGeom prst="rect">
            <a:avLst/>
          </a:prstGeom>
          <a:noFill/>
          <a:effectLst>
            <a:glow rad="50800">
              <a:schemeClr val="accent1">
                <a:alpha val="15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09161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РОССИСКАЯ ОБЩЕСТВЕННАЯ ИНИЦИАТИВА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183880" cy="4187952"/>
          </a:xfrm>
        </p:spPr>
        <p:txBody>
          <a:bodyPr>
            <a:normAutofit fontScale="47500" lnSpcReduction="20000"/>
          </a:bodyPr>
          <a:lstStyle/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10 717 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инициатив подано</a:t>
            </a:r>
          </a:p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2 261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инициатив опубликовано</a:t>
            </a:r>
          </a:p>
          <a:p>
            <a:pPr>
              <a:buNone/>
              <a:defRPr/>
            </a:pPr>
            <a:r>
              <a:rPr lang="en-US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91%</a:t>
            </a: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федеральных инициатив</a:t>
            </a:r>
          </a:p>
          <a:p>
            <a:pPr>
              <a:buNone/>
              <a:defRPr/>
            </a:pPr>
            <a:r>
              <a:rPr lang="en-US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6%</a:t>
            </a: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региональных инициатив</a:t>
            </a:r>
            <a:endParaRPr lang="en-US" cap="all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en-US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муниципальных инициатив</a:t>
            </a:r>
            <a:endParaRPr lang="en-US" cap="all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27 330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посетителей в сутки (максимально </a:t>
            </a: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647 400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человек в день)</a:t>
            </a:r>
          </a:p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2 182 253</a:t>
            </a:r>
            <a:r>
              <a:rPr lang="en-US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голосов отдано</a:t>
            </a:r>
          </a:p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47 895 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визитов в сутки</a:t>
            </a:r>
          </a:p>
          <a:p>
            <a:pPr>
              <a:buNone/>
              <a:defRPr/>
            </a:pPr>
            <a:endParaRPr lang="ru-RU" cap="all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инициативы преодолели порог в 100 000 голосов</a:t>
            </a:r>
          </a:p>
          <a:p>
            <a:pPr>
              <a:buNone/>
              <a:defRPr/>
            </a:pP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инициативы исполнены досрочно</a:t>
            </a:r>
          </a:p>
          <a:p>
            <a:pPr>
              <a:buNone/>
              <a:defRPr/>
            </a:pPr>
            <a:endParaRPr lang="ru-RU" cap="all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endParaRPr lang="ru-RU" cap="all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на базе РОИ </a:t>
            </a:r>
          </a:p>
          <a:p>
            <a:pPr>
              <a:buNone/>
              <a:defRPr/>
            </a:pP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Пройдут </a:t>
            </a:r>
            <a:r>
              <a:rPr lang="ru-RU" sz="3200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выборы </a:t>
            </a: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3200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общественную палату </a:t>
            </a: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Российской федерации </a:t>
            </a:r>
          </a:p>
          <a:p>
            <a:pPr>
              <a:buNone/>
              <a:defRPr/>
            </a:pPr>
            <a:r>
              <a:rPr lang="ru-RU" sz="32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(февраль 2014)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718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ПОЛЬЗОВАТЕЛИ В ЕСИА ПО РЕГИОНАМ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39686"/>
              </p:ext>
            </p:extLst>
          </p:nvPr>
        </p:nvGraphicFramePr>
        <p:xfrm>
          <a:off x="251520" y="1844824"/>
          <a:ext cx="8658225" cy="462381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484231"/>
                <a:gridCol w="3173994"/>
              </a:tblGrid>
              <a:tr h="558251">
                <a:tc>
                  <a:txBody>
                    <a:bodyPr/>
                    <a:lstStyle/>
                    <a:p>
                      <a:pPr marL="0" indent="449263" algn="ctr" fontAlgn="ctr"/>
                      <a:r>
                        <a:rPr lang="ru-RU" sz="1200" b="0" i="0" u="none" strike="noStrike" cap="all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субъекта </a:t>
                      </a:r>
                      <a:r>
                        <a:rPr lang="en-US" sz="1200" b="0" i="0" u="none" strike="noStrike" cap="all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cap="all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Российской </a:t>
                      </a:r>
                      <a:r>
                        <a:rPr lang="ru-RU" sz="1200" b="0" i="0" u="none" strike="noStrike" cap="all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Федерации 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2A0"/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0" algn="ctr" fontAlgn="ctr"/>
                      <a:r>
                        <a:rPr lang="ru-RU" sz="1200" b="0" i="0" u="none" strike="noStrike" kern="1200" cap="all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Процент активировавших </a:t>
                      </a:r>
                      <a:r>
                        <a:rPr lang="ru-RU" sz="1200" b="0" i="0" u="none" strike="noStrike" kern="1200" cap="all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личный</a:t>
                      </a:r>
                      <a:r>
                        <a:rPr lang="en-US" sz="1200" b="0" i="0" u="none" strike="noStrike" kern="1200" cap="all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kern="1200" cap="all" baseline="0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кабинет </a:t>
                      </a:r>
                      <a:r>
                        <a:rPr lang="ru-RU" sz="1200" b="0" i="0" u="none" strike="noStrike" kern="1200" cap="all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 общего количества населения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2A0"/>
                    </a:solidFill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Приморский край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 dirty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12,02%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Тюменская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8,85%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Калининградская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8,30%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Амурская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8,10%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Ханты-Мансийский автономный округ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7,49%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Хабаровский край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6,39%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7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Архангельская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6,09%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Республика Карелия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5,74%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Свердловская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5,34%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Московская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4,92%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Ямало-Ненецкий автономный округ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4,71%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Ульяновская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4,44%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Калужская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4,37%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44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Москва</a:t>
                      </a:r>
                      <a:endParaRPr lang="ru-RU" sz="1400" b="0" i="0" u="none" strike="noStrike" cap="all" baseline="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4,37%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cap="all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Иркутская область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cap="all" baseline="0" dirty="0">
                          <a:solidFill>
                            <a:srgbClr val="264A6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3,70%</a:t>
                      </a:r>
                    </a:p>
                  </a:txBody>
                  <a:tcPr marL="9525" marR="9525" marT="9526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989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183880" cy="105156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spc="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КАРТА </a:t>
            </a:r>
            <a:r>
              <a:rPr lang="ru-RU" sz="2800" spc="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ПОДАЧИ ИНИЦИАТИВ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endParaRPr lang="ru-RU" sz="2800" dirty="0"/>
          </a:p>
        </p:txBody>
      </p:sp>
      <p:pic>
        <p:nvPicPr>
          <p:cNvPr id="11" name="Рисунок 289" descr="C:\Users\Dom\Desktop\бюллл\7y6dgcty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552" y="1600200"/>
            <a:ext cx="784089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Объект 8"/>
          <p:cNvGraphicFramePr>
            <a:graphicFrameLocks/>
          </p:cNvGraphicFramePr>
          <p:nvPr/>
        </p:nvGraphicFramePr>
        <p:xfrm>
          <a:off x="1724025" y="835025"/>
          <a:ext cx="4692650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4" imgW="4694327" imgH="2182557" progId="Excel.Chart.8">
                  <p:embed/>
                </p:oleObj>
              </mc:Choice>
              <mc:Fallback>
                <p:oleObj r:id="rId4" imgW="4694327" imgH="218255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835025"/>
                        <a:ext cx="4692650" cy="218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Группа 11"/>
          <p:cNvGrpSpPr>
            <a:grpSpLocks/>
          </p:cNvGrpSpPr>
          <p:nvPr/>
        </p:nvGrpSpPr>
        <p:grpSpPr bwMode="auto">
          <a:xfrm>
            <a:off x="6228184" y="3081286"/>
            <a:ext cx="2173288" cy="2157413"/>
            <a:chOff x="6258843" y="2012044"/>
            <a:chExt cx="2439821" cy="2422238"/>
          </a:xfrm>
        </p:grpSpPr>
        <p:pic>
          <p:nvPicPr>
            <p:cNvPr id="13" name="Picture 7" descr="C:\Users\Dom\Desktop\вспл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8843" y="2012044"/>
              <a:ext cx="2439821" cy="24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320838" y="2099841"/>
              <a:ext cx="849939" cy="984776"/>
            </a:xfrm>
            <a:prstGeom prst="rect">
              <a:avLst/>
            </a:prstGeom>
            <a:noFill/>
            <a:scene3d>
              <a:camera prst="perspectiveRelaxed" fov="600000">
                <a:rot lat="19800000" lon="90000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7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ДФО</a:t>
              </a:r>
            </a:p>
            <a:p>
              <a:pPr algn="ctr">
                <a:defRPr/>
              </a:pPr>
              <a:r>
                <a:rPr lang="ru-RU" sz="1700" dirty="0">
                  <a:solidFill>
                    <a:prstClr val="white">
                      <a:lumMod val="75000"/>
                    </a:prstClr>
                  </a:solidFill>
                  <a:latin typeface="Arial" pitchFamily="34" charset="0"/>
                  <a:cs typeface="Arial" pitchFamily="34" charset="0"/>
                </a:rPr>
                <a:t>504</a:t>
              </a:r>
            </a:p>
            <a:p>
              <a:pPr algn="ctr">
                <a:defRPr/>
              </a:pPr>
              <a:endParaRPr lang="ru-RU" sz="1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Группа 14"/>
          <p:cNvGrpSpPr>
            <a:grpSpLocks/>
          </p:cNvGrpSpPr>
          <p:nvPr/>
        </p:nvGrpSpPr>
        <p:grpSpPr bwMode="auto">
          <a:xfrm>
            <a:off x="4488662" y="4324350"/>
            <a:ext cx="2173288" cy="2157413"/>
            <a:chOff x="4628078" y="4434643"/>
            <a:chExt cx="2439821" cy="2422238"/>
          </a:xfrm>
        </p:grpSpPr>
        <p:pic>
          <p:nvPicPr>
            <p:cNvPr id="16" name="Picture 7" descr="C:\Users\Dom\Desktop\вспл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8078" y="4434643"/>
              <a:ext cx="2439821" cy="24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4727810" y="4530007"/>
              <a:ext cx="849939" cy="984776"/>
            </a:xfrm>
            <a:prstGeom prst="rect">
              <a:avLst/>
            </a:prstGeom>
            <a:noFill/>
            <a:scene3d>
              <a:camera prst="orthographicFront">
                <a:rot lat="20400000" lon="90000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7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СФО</a:t>
              </a:r>
            </a:p>
            <a:p>
              <a:pPr algn="ctr">
                <a:defRPr/>
              </a:pPr>
              <a:r>
                <a:rPr lang="ru-RU" sz="1700" dirty="0">
                  <a:solidFill>
                    <a:prstClr val="white">
                      <a:lumMod val="75000"/>
                    </a:prstClr>
                  </a:solidFill>
                  <a:latin typeface="Arial" pitchFamily="34" charset="0"/>
                  <a:cs typeface="Arial" pitchFamily="34" charset="0"/>
                </a:rPr>
                <a:t>468</a:t>
              </a:r>
            </a:p>
            <a:p>
              <a:pPr algn="ctr">
                <a:defRPr/>
              </a:pPr>
              <a:endParaRPr lang="ru-RU" sz="1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Группа 17"/>
          <p:cNvGrpSpPr>
            <a:grpSpLocks/>
          </p:cNvGrpSpPr>
          <p:nvPr/>
        </p:nvGrpSpPr>
        <p:grpSpPr bwMode="auto">
          <a:xfrm>
            <a:off x="3211150" y="3245643"/>
            <a:ext cx="2173288" cy="2157413"/>
            <a:chOff x="4173087" y="3479453"/>
            <a:chExt cx="2439821" cy="2422238"/>
          </a:xfrm>
        </p:grpSpPr>
        <p:pic>
          <p:nvPicPr>
            <p:cNvPr id="19" name="Picture 7" descr="C:\Users\Dom\Desktop\вспл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087" y="3479453"/>
              <a:ext cx="2439821" cy="24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4278549" y="3557927"/>
              <a:ext cx="849939" cy="984776"/>
            </a:xfrm>
            <a:prstGeom prst="rect">
              <a:avLst/>
            </a:prstGeom>
            <a:noFill/>
            <a:scene3d>
              <a:camera prst="orthographicFront">
                <a:rot lat="20400000" lon="1200000" rev="0"/>
              </a:camera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7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УФО</a:t>
              </a:r>
            </a:p>
            <a:p>
              <a:pPr algn="ctr">
                <a:defRPr/>
              </a:pPr>
              <a:r>
                <a:rPr lang="ru-RU" sz="1700" dirty="0">
                  <a:solidFill>
                    <a:prstClr val="white">
                      <a:lumMod val="75000"/>
                    </a:prstClr>
                  </a:solidFill>
                  <a:latin typeface="Arial" pitchFamily="34" charset="0"/>
                  <a:cs typeface="Arial" pitchFamily="34" charset="0"/>
                </a:rPr>
                <a:t>583</a:t>
              </a:r>
            </a:p>
            <a:p>
              <a:pPr algn="ctr">
                <a:defRPr/>
              </a:pPr>
              <a:endParaRPr lang="ru-RU" sz="1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1" name="Picture 7" descr="C:\Users\Dom\Desktop\вспл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748" y="4272756"/>
            <a:ext cx="2171700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 bwMode="auto">
          <a:xfrm>
            <a:off x="2618116" y="4376697"/>
            <a:ext cx="756536" cy="877109"/>
          </a:xfrm>
          <a:prstGeom prst="rect">
            <a:avLst/>
          </a:prstGeom>
          <a:noFill/>
          <a:scene3d>
            <a:camera prst="orthographicFront">
              <a:rot lat="20400000" lon="1200000" rev="0"/>
            </a:camera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7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ПФО</a:t>
            </a:r>
          </a:p>
          <a:p>
            <a:pPr algn="ctr">
              <a:defRPr/>
            </a:pPr>
            <a:r>
              <a:rPr lang="ru-RU" sz="1700" dirty="0">
                <a:solidFill>
                  <a:prstClr val="white">
                    <a:lumMod val="75000"/>
                  </a:prstClr>
                </a:solidFill>
                <a:latin typeface="Arial" pitchFamily="34" charset="0"/>
                <a:cs typeface="Arial" pitchFamily="34" charset="0"/>
              </a:rPr>
              <a:t>877</a:t>
            </a:r>
          </a:p>
          <a:p>
            <a:pPr algn="ctr">
              <a:defRPr/>
            </a:pPr>
            <a:endParaRPr lang="ru-RU" sz="1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Группа 22"/>
          <p:cNvGrpSpPr>
            <a:grpSpLocks/>
          </p:cNvGrpSpPr>
          <p:nvPr/>
        </p:nvGrpSpPr>
        <p:grpSpPr bwMode="auto">
          <a:xfrm>
            <a:off x="1296476" y="4815251"/>
            <a:ext cx="2173287" cy="2157412"/>
            <a:chOff x="805442" y="3970744"/>
            <a:chExt cx="2439821" cy="2422238"/>
          </a:xfrm>
        </p:grpSpPr>
        <p:pic>
          <p:nvPicPr>
            <p:cNvPr id="24" name="Picture 7" descr="C:\Users\Dom\Desktop\вспл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442" y="3970744"/>
              <a:ext cx="2439821" cy="24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851918" y="4054159"/>
              <a:ext cx="1013026" cy="984776"/>
            </a:xfrm>
            <a:prstGeom prst="rect">
              <a:avLst/>
            </a:prstGeom>
            <a:noFill/>
            <a:scene3d>
              <a:camera prst="orthographicFront">
                <a:rot lat="20400000" lon="120000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7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СКФО</a:t>
              </a:r>
            </a:p>
            <a:p>
              <a:pPr algn="ctr">
                <a:defRPr/>
              </a:pPr>
              <a:r>
                <a:rPr lang="ru-RU" sz="1700" dirty="0">
                  <a:solidFill>
                    <a:prstClr val="white">
                      <a:lumMod val="75000"/>
                    </a:prstClr>
                  </a:solidFill>
                  <a:latin typeface="Arial" pitchFamily="34" charset="0"/>
                  <a:cs typeface="Arial" pitchFamily="34" charset="0"/>
                </a:rPr>
                <a:t>64</a:t>
              </a:r>
            </a:p>
            <a:p>
              <a:pPr algn="ctr">
                <a:defRPr/>
              </a:pPr>
              <a:endParaRPr lang="ru-RU" sz="1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Группа 30"/>
          <p:cNvGrpSpPr>
            <a:grpSpLocks/>
          </p:cNvGrpSpPr>
          <p:nvPr/>
        </p:nvGrpSpPr>
        <p:grpSpPr bwMode="auto">
          <a:xfrm>
            <a:off x="823096" y="3660799"/>
            <a:ext cx="2173288" cy="2157412"/>
            <a:chOff x="936699" y="3830468"/>
            <a:chExt cx="2439821" cy="2422238"/>
          </a:xfrm>
        </p:grpSpPr>
        <p:pic>
          <p:nvPicPr>
            <p:cNvPr id="32" name="Picture 7" descr="C:\Users\Dom\Desktop\вспл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699" y="3830468"/>
              <a:ext cx="2439821" cy="24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1053652" y="4020609"/>
              <a:ext cx="942482" cy="984776"/>
            </a:xfrm>
            <a:prstGeom prst="rect">
              <a:avLst/>
            </a:prstGeom>
            <a:noFill/>
            <a:scene3d>
              <a:camera prst="orthographicFront">
                <a:rot lat="20400000" lon="120000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7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ЮФО</a:t>
              </a:r>
            </a:p>
            <a:p>
              <a:pPr algn="ctr">
                <a:defRPr/>
              </a:pPr>
              <a:r>
                <a:rPr lang="ru-RU" sz="1700" dirty="0">
                  <a:solidFill>
                    <a:prstClr val="white">
                      <a:lumMod val="75000"/>
                    </a:prstClr>
                  </a:solidFill>
                  <a:latin typeface="Arial" pitchFamily="34" charset="0"/>
                  <a:cs typeface="Arial" pitchFamily="34" charset="0"/>
                </a:rPr>
                <a:t>429</a:t>
              </a:r>
            </a:p>
            <a:p>
              <a:pPr algn="ctr">
                <a:defRPr/>
              </a:pPr>
              <a:endParaRPr lang="ru-RU" sz="1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Группа 33"/>
          <p:cNvGrpSpPr>
            <a:grpSpLocks/>
          </p:cNvGrpSpPr>
          <p:nvPr/>
        </p:nvGrpSpPr>
        <p:grpSpPr bwMode="auto">
          <a:xfrm>
            <a:off x="1692715" y="3501008"/>
            <a:ext cx="2173288" cy="2157413"/>
            <a:chOff x="941249" y="2861565"/>
            <a:chExt cx="2439821" cy="2422238"/>
          </a:xfrm>
        </p:grpSpPr>
        <p:pic>
          <p:nvPicPr>
            <p:cNvPr id="35" name="Picture 7" descr="C:\Users\Dom\Desktop\вспл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1249" y="2861565"/>
              <a:ext cx="2439821" cy="24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TextBox 35"/>
            <p:cNvSpPr txBox="1"/>
            <p:nvPr/>
          </p:nvSpPr>
          <p:spPr>
            <a:xfrm>
              <a:off x="1030026" y="2943391"/>
              <a:ext cx="942482" cy="984776"/>
            </a:xfrm>
            <a:prstGeom prst="rect">
              <a:avLst/>
            </a:prstGeom>
            <a:noFill/>
            <a:scene3d>
              <a:camera prst="orthographicFront">
                <a:rot lat="20400000" lon="120000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70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ЦФО</a:t>
              </a:r>
            </a:p>
            <a:p>
              <a:pPr>
                <a:defRPr/>
              </a:pPr>
              <a:r>
                <a:rPr lang="ru-RU" sz="1700" dirty="0">
                  <a:solidFill>
                    <a:prstClr val="white">
                      <a:lumMod val="85000"/>
                    </a:prstClr>
                  </a:solidFill>
                  <a:latin typeface="Arial" pitchFamily="34" charset="0"/>
                  <a:cs typeface="Arial" pitchFamily="34" charset="0"/>
                </a:rPr>
                <a:t>3176</a:t>
              </a:r>
            </a:p>
            <a:p>
              <a:pPr>
                <a:defRPr/>
              </a:pPr>
              <a:endParaRPr lang="ru-RU" sz="1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7" name="Picture 7" descr="C:\Users\Dom\Desktop\вспл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493" y="2692851"/>
            <a:ext cx="2173809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/>
          <p:nvPr/>
        </p:nvSpPr>
        <p:spPr bwMode="auto">
          <a:xfrm>
            <a:off x="2572726" y="2815114"/>
            <a:ext cx="972872" cy="877109"/>
          </a:xfrm>
          <a:prstGeom prst="rect">
            <a:avLst/>
          </a:prstGeom>
          <a:noFill/>
          <a:scene3d>
            <a:camera prst="orthographicFront">
              <a:rot lat="20400000" lon="1200000" rev="0"/>
            </a:camera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7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СЗФО</a:t>
            </a:r>
          </a:p>
          <a:p>
            <a:pPr algn="ctr">
              <a:defRPr/>
            </a:pPr>
            <a:r>
              <a:rPr lang="ru-RU" sz="1700" dirty="0">
                <a:solidFill>
                  <a:prstClr val="white">
                    <a:lumMod val="75000"/>
                  </a:prstClr>
                </a:solidFill>
                <a:latin typeface="Arial" pitchFamily="34" charset="0"/>
                <a:cs typeface="Arial" pitchFamily="34" charset="0"/>
              </a:rPr>
              <a:t>821</a:t>
            </a:r>
          </a:p>
          <a:p>
            <a:pPr algn="ctr">
              <a:defRPr/>
            </a:pPr>
            <a:endParaRPr lang="ru-RU" sz="1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4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ЗАДАЧИ РЕГИОНОВ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11872" cy="4620000"/>
          </a:xfrm>
        </p:spPr>
        <p:txBody>
          <a:bodyPr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Создание Экспертных рабочих групп на региональном и муниципальном уровнях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экспертной рабочей группы (ЭРГ) регионального уровня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Утверждение положения об ЭРГ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Помощь в определении необходимого количества (исходя из численности населения) и создании ЭРГ муниципального уровня</a:t>
            </a: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rgbClr val="C00000"/>
              </a:buClr>
              <a:buSzPct val="80000"/>
              <a:buFont typeface="Wingdings" pitchFamily="2" charset="2"/>
              <a:buChar char="§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Сбор сведений об ЭРГ регионального и муниципального уровня и их передача в Фонд информационной демократии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53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spc="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сервис «личный кабинет эрг»</a:t>
            </a:r>
            <a:r>
              <a:rPr lang="en-US" sz="3600" spc="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spc="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42925" y="3179763"/>
            <a:ext cx="5260975" cy="3340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1800"/>
              </a:lnSpc>
              <a:spcBef>
                <a:spcPct val="20000"/>
              </a:spcBef>
              <a:spcAft>
                <a:spcPts val="600"/>
              </a:spcAft>
              <a:buClr>
                <a:srgbClr val="D80E0E"/>
              </a:buClr>
              <a:buSzPct val="120000"/>
              <a:defRPr/>
            </a:pPr>
            <a:r>
              <a:rPr lang="ru-RU" cap="all" spc="100" dirty="0">
                <a:solidFill>
                  <a:srgbClr val="3A72A0"/>
                </a:solidFill>
                <a:latin typeface="Arial" pitchFamily="34" charset="0"/>
                <a:cs typeface="Arial" pitchFamily="34" charset="0"/>
              </a:rPr>
              <a:t>Уполномоченному сотруднику доступна следующая информация:</a:t>
            </a:r>
          </a:p>
          <a:p>
            <a:pPr indent="-285750">
              <a:lnSpc>
                <a:spcPts val="1600"/>
              </a:lnSpc>
              <a:spcBef>
                <a:spcPct val="20000"/>
              </a:spcBef>
              <a:spcAft>
                <a:spcPts val="600"/>
              </a:spcAft>
              <a:buClr>
                <a:srgbClr val="D80E0E"/>
              </a:buClr>
              <a:buSzPct val="120000"/>
              <a:buFont typeface="Wingdings" pitchFamily="2" charset="2"/>
              <a:buChar char="§"/>
              <a:defRPr/>
            </a:pPr>
            <a:r>
              <a:rPr lang="ru-RU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содержание инициативы</a:t>
            </a:r>
          </a:p>
          <a:p>
            <a:pPr indent="-285750">
              <a:lnSpc>
                <a:spcPts val="1600"/>
              </a:lnSpc>
              <a:spcBef>
                <a:spcPct val="20000"/>
              </a:spcBef>
              <a:spcAft>
                <a:spcPts val="600"/>
              </a:spcAft>
              <a:buClr>
                <a:srgbClr val="D80E0E"/>
              </a:buClr>
              <a:buSzPct val="120000"/>
              <a:buFont typeface="Wingdings" pitchFamily="2" charset="2"/>
              <a:buChar char="§"/>
              <a:defRPr/>
            </a:pPr>
            <a:r>
              <a:rPr lang="ru-RU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уровень реализации инициативы</a:t>
            </a:r>
          </a:p>
          <a:p>
            <a:pPr indent="-285750">
              <a:lnSpc>
                <a:spcPts val="1600"/>
              </a:lnSpc>
              <a:spcBef>
                <a:spcPct val="20000"/>
              </a:spcBef>
              <a:spcAft>
                <a:spcPts val="600"/>
              </a:spcAft>
              <a:buClr>
                <a:srgbClr val="D80E0E"/>
              </a:buClr>
              <a:buSzPct val="120000"/>
              <a:buFont typeface="Wingdings" pitchFamily="2" charset="2"/>
              <a:buChar char="§"/>
              <a:defRPr/>
            </a:pPr>
            <a:r>
              <a:rPr lang="ru-RU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количество голосов, поданных за инициативу, и количество голосов, поданных против нее, с указанием периода, в течение которого эти голоса были получены;</a:t>
            </a:r>
          </a:p>
          <a:p>
            <a:pPr indent="-285750">
              <a:lnSpc>
                <a:spcPts val="1600"/>
              </a:lnSpc>
              <a:spcBef>
                <a:spcPct val="20000"/>
              </a:spcBef>
              <a:spcAft>
                <a:spcPts val="600"/>
              </a:spcAft>
              <a:buClr>
                <a:srgbClr val="D80E0E"/>
              </a:buClr>
              <a:buSzPct val="120000"/>
              <a:buFont typeface="Wingdings" pitchFamily="2" charset="2"/>
              <a:buChar char="§"/>
              <a:defRPr/>
            </a:pPr>
            <a:r>
              <a:rPr lang="ru-RU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распределение голосов "за" и "против" по субъектам Российской Федерации и муниципальным образованиям (для общественных инициатив соответствующего уровня)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1313" y="1435100"/>
            <a:ext cx="8515350" cy="11906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900"/>
              </a:lnSpc>
              <a:spcBef>
                <a:spcPct val="20000"/>
              </a:spcBef>
              <a:defRPr/>
            </a:pPr>
            <a:r>
              <a:rPr lang="ru-RU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	Предназначен для работы экспертов с инициативами, </a:t>
            </a:r>
          </a:p>
          <a:p>
            <a:pPr>
              <a:lnSpc>
                <a:spcPts val="1900"/>
              </a:lnSpc>
              <a:spcBef>
                <a:spcPct val="20000"/>
              </a:spcBef>
              <a:defRPr/>
            </a:pPr>
            <a:r>
              <a:rPr lang="ru-RU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набравшими необходимое количество голосов.</a:t>
            </a:r>
          </a:p>
          <a:p>
            <a:pPr>
              <a:lnSpc>
                <a:spcPts val="1900"/>
              </a:lnSpc>
              <a:spcBef>
                <a:spcPct val="20000"/>
              </a:spcBef>
              <a:defRPr/>
            </a:pPr>
            <a:r>
              <a:rPr lang="ru-RU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	Кроме информирования членов ЭРГ, через личный кабинет публикуется и решение ЭРГ о мерах по реализации инициативы.</a:t>
            </a:r>
          </a:p>
        </p:txBody>
      </p:sp>
    </p:spTree>
    <p:extLst>
      <p:ext uri="{BB962C8B-B14F-4D97-AF65-F5344CB8AC3E}">
        <p14:creationId xmlns:p14="http://schemas.microsoft.com/office/powerpoint/2010/main" val="5665484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1318</Words>
  <Application>Microsoft Office PowerPoint</Application>
  <PresentationFormat>Экран (4:3)</PresentationFormat>
  <Paragraphs>216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 Office</vt:lpstr>
      <vt:lpstr>Диаграмма Microsoft Excel</vt:lpstr>
      <vt:lpstr>О реализации Указа Президента РФ от 04.03.2013 №183 «О рассмотрении общественных инициатив, направленных гражданами Российской Федерации с использованием интернет-ресурса «Российская общественная инициатива»</vt:lpstr>
      <vt:lpstr>Указ Президента Российской Федерации  от 4 марта 2013 года № 183  «О рассмотрении общественных инициатив, направленных гражданами Российской Федерации с использованием интернет-ресурса «Российская общественная инициатива» </vt:lpstr>
      <vt:lpstr>«Российская общественная инициатива»  (РОИ)  – интернет-ресурс для размещения общественных инициатив граждан  Российской Федерации</vt:lpstr>
      <vt:lpstr>Фонд развития информационной демократии и гражданского общества «Фонд информационной демократии»-  уполномоченная некоммерческая организация  по проведению предварительной экспертизы и принятию решения  о размещении общественной инициативы</vt:lpstr>
      <vt:lpstr>РОССИСКАЯ ОБЩЕСТВЕННАЯ ИНИЦИАТИВА</vt:lpstr>
      <vt:lpstr>ПОЛЬЗОВАТЕЛИ В ЕСИА ПО РЕГИОНАМ</vt:lpstr>
      <vt:lpstr>КАРТА ПОДАЧИ ИНИЦИАТИВ </vt:lpstr>
      <vt:lpstr>ЗАДАЧИ РЕГИОНОВ</vt:lpstr>
      <vt:lpstr>сервис «личный кабинет эрг» </vt:lpstr>
      <vt:lpstr>Презентация PowerPoint</vt:lpstr>
      <vt:lpstr>Презентация PowerPoint</vt:lpstr>
      <vt:lpstr>Презентация PowerPoint</vt:lpstr>
      <vt:lpstr>Соглашение между Правительством Республики Хакасия и «Фондом информационной демократии» о взаимодействии при обеспечении рассмотрения общественных инициатив, направленных гражданами Российской Федерации с использованием интернет-ресурса «Российская общественная инициатива».</vt:lpstr>
      <vt:lpstr>Задачи в рамках Соглашения</vt:lpstr>
      <vt:lpstr>Задачи в рамках Соглашения</vt:lpstr>
      <vt:lpstr>Задачи регионов </vt:lpstr>
      <vt:lpstr>Задачи регионов </vt:lpstr>
      <vt:lpstr>Задачи регионов </vt:lpstr>
      <vt:lpstr>ПРАВИЛА РАССМОТРЕНИЯ ОБЩЕСТВЕННЫХ ИНИЦИАТИВ, НАПРАВЛЕННЫХ ГРАЖДАНАМИ РОССИЙСКОЙ ФЕДЕРАЦИИ В СУБЪЕКТЕ РФ </vt:lpstr>
      <vt:lpstr>Презентация PowerPoint</vt:lpstr>
      <vt:lpstr>Интернет –ресурс «РОИ» позволяет:</vt:lpstr>
      <vt:lpstr>Презентация PowerPoint</vt:lpstr>
      <vt:lpstr>Презентация PowerPoint</vt:lpstr>
      <vt:lpstr>Презентация PowerPoint</vt:lpstr>
      <vt:lpstr>Презентация PowerPoint</vt:lpstr>
      <vt:lpstr>По результатам предварительной экспертизы «Фонд информационной демократии»  принимает решение: </vt:lpstr>
      <vt:lpstr>При положительном решении  общественная инициатива выставляется на голосование на интернет – ресурсе, которая в течение одного года после ее размещения считается поддержанной при получении:  </vt:lpstr>
      <vt:lpstr>Необходимое количество голосов жителей Хакасии для реализации  общественной инициативы</vt:lpstr>
      <vt:lpstr>Необходимое количество голосов жителей Хакасии для реализации общественной инициативы</vt:lpstr>
      <vt:lpstr>По результатам интернет-голосования: </vt:lpstr>
      <vt:lpstr>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подготовке к рассмотрению и реализации общественных инициатив, направленных гражданами Российской Федерации в Республике Хакасия</dc:title>
  <dc:creator>миннац</dc:creator>
  <cp:lastModifiedBy>миннац</cp:lastModifiedBy>
  <cp:revision>36</cp:revision>
  <dcterms:created xsi:type="dcterms:W3CDTF">2013-10-17T07:39:00Z</dcterms:created>
  <dcterms:modified xsi:type="dcterms:W3CDTF">2013-10-21T08:21:59Z</dcterms:modified>
</cp:coreProperties>
</file>